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09" r:id="rId3"/>
    <p:sldId id="310" r:id="rId4"/>
    <p:sldId id="311" r:id="rId5"/>
    <p:sldId id="315" r:id="rId6"/>
    <p:sldId id="11088665" r:id="rId7"/>
    <p:sldId id="11088668" r:id="rId8"/>
    <p:sldId id="11088666" r:id="rId9"/>
    <p:sldId id="316" r:id="rId10"/>
    <p:sldId id="11088667" r:id="rId11"/>
    <p:sldId id="32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1A9"/>
    <a:srgbClr val="F9F9F9"/>
    <a:srgbClr val="B3B9DF"/>
    <a:srgbClr val="8993CD"/>
    <a:srgbClr val="5B68B9"/>
    <a:srgbClr val="374181"/>
    <a:srgbClr val="242E6A"/>
    <a:srgbClr val="FFFFFF"/>
    <a:srgbClr val="2E397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38" y="348"/>
      </p:cViewPr>
      <p:guideLst>
        <p:guide orient="horz" pos="21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33FD544-D2C8-4043-BC98-E4B6EE8CE39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E89BDE-33F0-4D8F-BA32-89A32FF44552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BC39-7926-4614-A368-31D1FE4F14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B15C-67A8-414C-B413-BB837E62DE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FD3BC39-7926-4614-A368-31D1FE4F145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13B15C-67A8-414C-B413-BB837E62DE3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951" y="263052"/>
            <a:ext cx="1623150" cy="3625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3"/>
          <a:stretch>
            <a:fillRect/>
          </a:stretch>
        </p:blipFill>
        <p:spPr>
          <a:xfrm>
            <a:off x="112144" y="51253"/>
            <a:ext cx="11965556" cy="67554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2144" y="51252"/>
            <a:ext cx="11965556" cy="6755493"/>
          </a:xfrm>
          <a:prstGeom prst="rect">
            <a:avLst/>
          </a:prstGeom>
          <a:gradFill flip="none" rotWithShape="1">
            <a:gsLst>
              <a:gs pos="0">
                <a:srgbClr val="242E6A"/>
              </a:gs>
              <a:gs pos="100000">
                <a:srgbClr val="242E6A">
                  <a:alpha val="3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7427912" y="2597890"/>
            <a:ext cx="4764087" cy="42601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25951" y="4586703"/>
            <a:ext cx="227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C4D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endParaRPr lang="en-US" altLang="zh-CN" sz="2800" b="1" spc="300" dirty="0">
              <a:solidFill>
                <a:srgbClr val="3C4D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8618099" y="5235484"/>
            <a:ext cx="3573900" cy="888275"/>
          </a:xfrm>
          <a:custGeom>
            <a:avLst/>
            <a:gdLst>
              <a:gd name="connsiteX0" fmla="*/ 996254 w 3573900"/>
              <a:gd name="connsiteY0" fmla="*/ 0 h 888275"/>
              <a:gd name="connsiteX1" fmla="*/ 3573900 w 3573900"/>
              <a:gd name="connsiteY1" fmla="*/ 0 h 888275"/>
              <a:gd name="connsiteX2" fmla="*/ 3573900 w 3573900"/>
              <a:gd name="connsiteY2" fmla="*/ 888275 h 888275"/>
              <a:gd name="connsiteX3" fmla="*/ 0 w 3573900"/>
              <a:gd name="connsiteY3" fmla="*/ 888275 h 88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3900" h="888275">
                <a:moveTo>
                  <a:pt x="996254" y="0"/>
                </a:moveTo>
                <a:lnTo>
                  <a:pt x="3573900" y="0"/>
                </a:lnTo>
                <a:lnTo>
                  <a:pt x="3573900" y="888275"/>
                </a:lnTo>
                <a:lnTo>
                  <a:pt x="0" y="888275"/>
                </a:lnTo>
                <a:close/>
              </a:path>
            </a:pathLst>
          </a:custGeom>
          <a:gradFill flip="none" rotWithShape="1">
            <a:gsLst>
              <a:gs pos="0">
                <a:srgbClr val="3C4DB2"/>
              </a:gs>
              <a:gs pos="100000">
                <a:srgbClr val="3C85B2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19745" y="5331245"/>
            <a:ext cx="283556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江银</a:t>
            </a:r>
            <a:endParaRPr lang="zh-CN" sz="4000" b="1" spc="6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963" y="2479776"/>
            <a:ext cx="112310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6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程序设计课程设计</a:t>
            </a:r>
            <a:endParaRPr lang="zh-CN" altLang="en-US" sz="6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93570" y="3903716"/>
            <a:ext cx="42490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pc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宾馆客房管理系统</a:t>
            </a:r>
            <a:endParaRPr lang="zh-CN" altLang="en-US" sz="2400" spc="3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>
            <a:stCxn id="12" idx="1"/>
          </p:cNvCxnSpPr>
          <p:nvPr/>
        </p:nvCxnSpPr>
        <p:spPr>
          <a:xfrm flipH="1" flipV="1">
            <a:off x="4674749" y="4134548"/>
            <a:ext cx="181882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217861" y="6256181"/>
            <a:ext cx="35348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pc="300" dirty="0">
                <a:solidFill>
                  <a:srgbClr val="242E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计算机学院</a:t>
            </a:r>
            <a:r>
              <a:rPr lang="zh-CN" sz="2400" spc="300" dirty="0">
                <a:solidFill>
                  <a:srgbClr val="242E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实验班</a:t>
            </a:r>
            <a:r>
              <a:rPr lang="en-US" altLang="zh-CN" sz="2400" spc="300" dirty="0">
                <a:solidFill>
                  <a:srgbClr val="242E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400" spc="300" dirty="0">
              <a:solidFill>
                <a:srgbClr val="242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2863302" y="-37176970"/>
            <a:ext cx="583894" cy="418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73636298" y="43849030"/>
            <a:ext cx="583894" cy="418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637" y="385272"/>
            <a:ext cx="3311941" cy="496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5" y="371972"/>
            <a:ext cx="2379465" cy="523220"/>
          </a:xfrm>
          <a:prstGeom prst="rect">
            <a:avLst/>
          </a:prstGeom>
        </p:spPr>
      </p:pic>
      <p:sp>
        <p:nvSpPr>
          <p:cNvPr id="18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F9F9F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艰苦创业  开拓创新  争创一流</a:t>
            </a:r>
            <a:endParaRPr lang="en-US" altLang="zh-CN" sz="1600" spc="300" dirty="0">
              <a:solidFill>
                <a:srgbClr val="F9F9F9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3"/>
          <a:stretch>
            <a:fillRect/>
          </a:stretch>
        </p:blipFill>
        <p:spPr>
          <a:xfrm>
            <a:off x="112144" y="51253"/>
            <a:ext cx="11965556" cy="675549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2144" y="2324101"/>
            <a:ext cx="11965556" cy="2095500"/>
          </a:xfrm>
          <a:prstGeom prst="rect">
            <a:avLst/>
          </a:prstGeom>
          <a:gradFill flip="none" rotWithShape="1">
            <a:gsLst>
              <a:gs pos="0">
                <a:srgbClr val="242E6A"/>
              </a:gs>
              <a:gs pos="100000">
                <a:srgbClr val="242E6A">
                  <a:alpha val="3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2"/>
          <p:cNvSpPr/>
          <p:nvPr/>
        </p:nvSpPr>
        <p:spPr>
          <a:xfrm flipH="1">
            <a:off x="-35560" y="5584591"/>
            <a:ext cx="12227559" cy="1273410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3B4BA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-21046" y="5486400"/>
            <a:ext cx="12227559" cy="1378857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2A357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2874" y="6111891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艰苦创业  开拓创新  争创一流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97"/>
          <a:stretch>
            <a:fillRect/>
          </a:stretch>
        </p:blipFill>
        <p:spPr>
          <a:xfrm>
            <a:off x="4433176" y="580380"/>
            <a:ext cx="3268497" cy="89105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79700" y="2778034"/>
            <a:ext cx="6775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35" y="5978994"/>
            <a:ext cx="2742692" cy="60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095750" y="198580"/>
            <a:ext cx="4000500" cy="80956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71000"/>
            <a:ext cx="12192000" cy="44861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169350"/>
            <a:ext cx="12192000" cy="4689475"/>
          </a:xfrm>
          <a:prstGeom prst="rect">
            <a:avLst/>
          </a:prstGeom>
          <a:solidFill>
            <a:srgbClr val="2A357A">
              <a:alpha val="2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57204" y="457200"/>
            <a:ext cx="3497968" cy="4267200"/>
          </a:xfrm>
          <a:prstGeom prst="rect">
            <a:avLst/>
          </a:prstGeom>
          <a:solidFill>
            <a:srgbClr val="2A357A"/>
          </a:solidFill>
          <a:ln w="25400">
            <a:noFill/>
            <a:prstDash val="sysDash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4147" y="867145"/>
            <a:ext cx="253891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实验内容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7201" y="700366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084551" y="1430791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01800" y="1694355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89150" y="2424780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701800" y="2690210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089150" y="3420635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01800" y="3686066"/>
            <a:ext cx="132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089150" y="4416491"/>
            <a:ext cx="5270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200594" y="1008142"/>
            <a:ext cx="166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dirty="0">
                <a:solidFill>
                  <a:srgbClr val="1B51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dirty="0">
              <a:solidFill>
                <a:srgbClr val="1B51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15036" y="1824907"/>
            <a:ext cx="144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300" dirty="0">
                <a:solidFill>
                  <a:srgbClr val="1B51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  <a:endParaRPr lang="zh-CN" altLang="en-US" spc="300" dirty="0">
              <a:solidFill>
                <a:srgbClr val="1B51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14147" y="1879926"/>
            <a:ext cx="253891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数据结构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14147" y="2880212"/>
            <a:ext cx="253891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面向对象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14147" y="3858525"/>
            <a:ext cx="253891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项目演示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354" y="334197"/>
            <a:ext cx="2448158" cy="538325"/>
          </a:xfrm>
          <a:prstGeom prst="rect">
            <a:avLst/>
          </a:prstGeom>
        </p:spPr>
      </p:pic>
      <p:sp>
        <p:nvSpPr>
          <p:cNvPr id="21" name="文本框 18"/>
          <p:cNvSpPr txBox="1"/>
          <p:nvPr/>
        </p:nvSpPr>
        <p:spPr>
          <a:xfrm>
            <a:off x="4002809" y="6163401"/>
            <a:ext cx="4113358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600" spc="300" dirty="0">
                <a:solidFill>
                  <a:srgbClr val="F9F9F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- </a:t>
            </a:r>
            <a:r>
              <a:rPr lang="zh-CN" altLang="en-US" sz="1600" spc="300" dirty="0">
                <a:solidFill>
                  <a:srgbClr val="F9F9F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艰苦创业  开拓创新  争创一流 </a:t>
            </a:r>
            <a:r>
              <a:rPr lang="en-US" altLang="zh-CN" sz="1600" spc="300" dirty="0">
                <a:solidFill>
                  <a:srgbClr val="F9F9F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-</a:t>
            </a:r>
            <a:endParaRPr lang="en-US" altLang="zh-CN" sz="1600" spc="300" dirty="0">
              <a:solidFill>
                <a:srgbClr val="F9F9F9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42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9900" b="1" spc="300" dirty="0">
                <a:gradFill flip="none" rotWithShape="1">
                  <a:gsLst>
                    <a:gs pos="3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9900" b="1" spc="300" dirty="0">
              <a:gradFill flip="none" rotWithShape="1">
                <a:gsLst>
                  <a:gs pos="3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55714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sz="5400" b="1" spc="3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宾馆客房管理系统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F9F9F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艰苦创业  开拓创新  争创一流</a:t>
            </a:r>
            <a:endParaRPr lang="en-US" altLang="zh-CN" sz="1600" spc="300" dirty="0">
              <a:solidFill>
                <a:srgbClr val="F9F9F9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143439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300" dirty="0">
                  <a:solidFill>
                    <a:srgbClr val="FAFA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实验内容</a:t>
              </a:r>
              <a:endParaRPr lang="zh-CN" altLang="en-US" sz="2400" spc="300" dirty="0">
                <a:solidFill>
                  <a:srgbClr val="FAFA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897085" y="984976"/>
            <a:ext cx="43978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rgbClr val="3F4B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主要模块</a:t>
            </a:r>
            <a:endParaRPr lang="zh-CN" altLang="en-US" sz="3200" spc="300" dirty="0">
              <a:solidFill>
                <a:srgbClr val="3F4B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401128" y="1938338"/>
            <a:ext cx="1389742" cy="1389742"/>
            <a:chOff x="5210629" y="2543629"/>
            <a:chExt cx="1770742" cy="1770742"/>
          </a:xfrm>
        </p:grpSpPr>
        <p:sp>
          <p:nvSpPr>
            <p:cNvPr id="10" name="椭圆 9"/>
            <p:cNvSpPr/>
            <p:nvPr/>
          </p:nvSpPr>
          <p:spPr>
            <a:xfrm>
              <a:off x="5330431" y="2663432"/>
              <a:ext cx="1531140" cy="1531138"/>
            </a:xfrm>
            <a:prstGeom prst="ellipse">
              <a:avLst/>
            </a:prstGeom>
            <a:solidFill>
              <a:srgbClr val="37418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210629" y="2543629"/>
              <a:ext cx="1770742" cy="1770742"/>
            </a:xfrm>
            <a:prstGeom prst="ellipse">
              <a:avLst/>
            </a:prstGeom>
            <a:noFill/>
            <a:ln w="25400">
              <a:solidFill>
                <a:srgbClr val="4552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2" name="直接连接符 11"/>
          <p:cNvCxnSpPr>
            <a:stCxn id="11" idx="4"/>
          </p:cNvCxnSpPr>
          <p:nvPr/>
        </p:nvCxnSpPr>
        <p:spPr>
          <a:xfrm>
            <a:off x="6095999" y="3328080"/>
            <a:ext cx="0" cy="3459163"/>
          </a:xfrm>
          <a:prstGeom prst="line">
            <a:avLst/>
          </a:prstGeom>
          <a:ln w="22225">
            <a:solidFill>
              <a:srgbClr val="7580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401128" y="4167732"/>
            <a:ext cx="1389742" cy="1389742"/>
            <a:chOff x="5210629" y="2543629"/>
            <a:chExt cx="1770742" cy="1770742"/>
          </a:xfrm>
        </p:grpSpPr>
        <p:sp>
          <p:nvSpPr>
            <p:cNvPr id="20" name="椭圆 19"/>
            <p:cNvSpPr/>
            <p:nvPr/>
          </p:nvSpPr>
          <p:spPr>
            <a:xfrm>
              <a:off x="5210629" y="2543629"/>
              <a:ext cx="1770742" cy="17707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4552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330431" y="2663432"/>
              <a:ext cx="1531140" cy="1531138"/>
            </a:xfrm>
            <a:prstGeom prst="ellipse">
              <a:avLst/>
            </a:prstGeom>
            <a:solidFill>
              <a:srgbClr val="37418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495153" y="2448543"/>
            <a:ext cx="12016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endParaRPr lang="zh-CN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95152" y="4710055"/>
            <a:ext cx="12016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客人</a:t>
            </a:r>
            <a:endParaRPr lang="zh-CN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191890" y="1986878"/>
            <a:ext cx="3872985" cy="1949272"/>
            <a:chOff x="7191890" y="2253578"/>
            <a:chExt cx="3872985" cy="1949272"/>
          </a:xfrm>
        </p:grpSpPr>
        <p:sp>
          <p:nvSpPr>
            <p:cNvPr id="25" name="文本框 24"/>
            <p:cNvSpPr txBox="1"/>
            <p:nvPr/>
          </p:nvSpPr>
          <p:spPr>
            <a:xfrm>
              <a:off x="7197634" y="2253578"/>
              <a:ext cx="25603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spc="300" dirty="0">
                  <a:solidFill>
                    <a:srgbClr val="3F4B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管理员模块</a:t>
              </a:r>
              <a:endParaRPr lang="zh-CN" altLang="en-US" sz="2400" b="1" spc="300" dirty="0">
                <a:solidFill>
                  <a:srgbClr val="3F4B9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1890" y="2726475"/>
              <a:ext cx="3872985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通过账号密码登录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房间信息初始化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修改、删除入住登记信息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45833" y="4088735"/>
            <a:ext cx="3872985" cy="2399685"/>
            <a:chOff x="7191890" y="2264810"/>
            <a:chExt cx="3872985" cy="2399685"/>
          </a:xfrm>
        </p:grpSpPr>
        <p:sp>
          <p:nvSpPr>
            <p:cNvPr id="28" name="文本框 27"/>
            <p:cNvSpPr txBox="1"/>
            <p:nvPr/>
          </p:nvSpPr>
          <p:spPr>
            <a:xfrm>
              <a:off x="8504555" y="2264810"/>
              <a:ext cx="25603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spc="300" dirty="0">
                  <a:solidFill>
                    <a:srgbClr val="3F4B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宾客模块</a:t>
              </a:r>
              <a:endParaRPr lang="zh-CN" altLang="en-US" sz="2400" b="1" spc="300" dirty="0">
                <a:solidFill>
                  <a:srgbClr val="3F4B9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191890" y="2726475"/>
              <a:ext cx="3872985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增加、修改、删除预订客房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入住登记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退房结算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客房信息浏览、排序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31" name="文本框 18"/>
          <p:cNvSpPr txBox="1"/>
          <p:nvPr/>
        </p:nvSpPr>
        <p:spPr>
          <a:xfrm>
            <a:off x="4352179" y="6459183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spc="600" dirty="0">
                <a:solidFill>
                  <a:srgbClr val="1B51A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厚  德  健  行</a:t>
            </a:r>
            <a:endParaRPr lang="en-US" altLang="zh-CN" sz="1600" spc="600" dirty="0">
              <a:solidFill>
                <a:srgbClr val="1B51A9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42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9900" b="1" spc="300" dirty="0">
                <a:gradFill flip="none" rotWithShape="1">
                  <a:gsLst>
                    <a:gs pos="3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9900" b="1" spc="300" dirty="0">
              <a:gradFill flip="none" rotWithShape="1">
                <a:gsLst>
                  <a:gs pos="3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55714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zh-CN" altLang="en-US" sz="5400" b="1" spc="3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链表、迭代器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F9F9F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艰苦创业  开拓创新  争创一流</a:t>
            </a:r>
            <a:endParaRPr lang="en-US" altLang="zh-CN" sz="1600" spc="300" dirty="0">
              <a:solidFill>
                <a:srgbClr val="F9F9F9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143439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300" dirty="0">
                  <a:solidFill>
                    <a:srgbClr val="FAFA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数据结构</a:t>
              </a:r>
              <a:endParaRPr lang="zh-CN" altLang="en-US" sz="2400" spc="300" dirty="0">
                <a:solidFill>
                  <a:srgbClr val="FAFA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897085" y="984976"/>
            <a:ext cx="43978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rgbClr val="3F4B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链表的实现</a:t>
            </a:r>
            <a:endParaRPr lang="zh-CN" altLang="en-US" sz="3200" spc="300" dirty="0">
              <a:solidFill>
                <a:srgbClr val="3F4B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401128" y="1938338"/>
            <a:ext cx="1389742" cy="1389742"/>
            <a:chOff x="5210629" y="2543629"/>
            <a:chExt cx="1770742" cy="1770742"/>
          </a:xfrm>
        </p:grpSpPr>
        <p:sp>
          <p:nvSpPr>
            <p:cNvPr id="10" name="椭圆 9"/>
            <p:cNvSpPr/>
            <p:nvPr/>
          </p:nvSpPr>
          <p:spPr>
            <a:xfrm>
              <a:off x="5330431" y="2663432"/>
              <a:ext cx="1531140" cy="1531138"/>
            </a:xfrm>
            <a:prstGeom prst="ellipse">
              <a:avLst/>
            </a:prstGeom>
            <a:solidFill>
              <a:srgbClr val="37418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210629" y="2543629"/>
              <a:ext cx="1770742" cy="1770742"/>
            </a:xfrm>
            <a:prstGeom prst="ellipse">
              <a:avLst/>
            </a:prstGeom>
            <a:noFill/>
            <a:ln w="25400">
              <a:solidFill>
                <a:srgbClr val="4552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2" name="直接连接符 11"/>
          <p:cNvCxnSpPr>
            <a:stCxn id="11" idx="4"/>
          </p:cNvCxnSpPr>
          <p:nvPr/>
        </p:nvCxnSpPr>
        <p:spPr>
          <a:xfrm>
            <a:off x="6095999" y="3328080"/>
            <a:ext cx="0" cy="3459163"/>
          </a:xfrm>
          <a:prstGeom prst="line">
            <a:avLst/>
          </a:prstGeom>
          <a:ln w="22225">
            <a:solidFill>
              <a:srgbClr val="7580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401128" y="4167732"/>
            <a:ext cx="1389742" cy="1389742"/>
            <a:chOff x="5210629" y="2543629"/>
            <a:chExt cx="1770742" cy="1770742"/>
          </a:xfrm>
        </p:grpSpPr>
        <p:sp>
          <p:nvSpPr>
            <p:cNvPr id="20" name="椭圆 19"/>
            <p:cNvSpPr/>
            <p:nvPr/>
          </p:nvSpPr>
          <p:spPr>
            <a:xfrm>
              <a:off x="5210629" y="2543629"/>
              <a:ext cx="1770742" cy="17707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4552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330431" y="2663432"/>
              <a:ext cx="1531140" cy="1531138"/>
            </a:xfrm>
            <a:prstGeom prst="ellipse">
              <a:avLst/>
            </a:prstGeom>
            <a:solidFill>
              <a:srgbClr val="37418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495153" y="2459973"/>
            <a:ext cx="12016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</a:t>
            </a:r>
            <a:endParaRPr lang="zh-CN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95152" y="4710055"/>
            <a:ext cx="12016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迭代器</a:t>
            </a:r>
            <a:endParaRPr lang="zh-CN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191890" y="1986878"/>
            <a:ext cx="3872985" cy="2410917"/>
            <a:chOff x="7191890" y="2253578"/>
            <a:chExt cx="3872985" cy="2410917"/>
          </a:xfrm>
        </p:grpSpPr>
        <p:sp>
          <p:nvSpPr>
            <p:cNvPr id="25" name="文本框 24"/>
            <p:cNvSpPr txBox="1"/>
            <p:nvPr/>
          </p:nvSpPr>
          <p:spPr>
            <a:xfrm>
              <a:off x="7197634" y="2253578"/>
              <a:ext cx="25603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spc="300" dirty="0">
                  <a:solidFill>
                    <a:srgbClr val="3F4B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链表</a:t>
              </a:r>
              <a:endParaRPr lang="zh-CN" altLang="en-US" sz="2400" b="1" spc="300" dirty="0">
                <a:solidFill>
                  <a:srgbClr val="3F4B9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1890" y="2726475"/>
              <a:ext cx="3872985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模板类实现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模仿</a:t>
              </a:r>
              <a:r>
                <a:rPr lang="en-US" altLang="zh-CN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STL</a:t>
              </a: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双向链表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增加新方法（</a:t>
              </a:r>
              <a:r>
                <a:rPr lang="en-US" altLang="zh-CN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swap</a:t>
              </a: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45833" y="4088735"/>
            <a:ext cx="3872985" cy="1476395"/>
            <a:chOff x="7191890" y="2264810"/>
            <a:chExt cx="3872985" cy="1476395"/>
          </a:xfrm>
        </p:grpSpPr>
        <p:sp>
          <p:nvSpPr>
            <p:cNvPr id="28" name="文本框 27"/>
            <p:cNvSpPr txBox="1"/>
            <p:nvPr/>
          </p:nvSpPr>
          <p:spPr>
            <a:xfrm>
              <a:off x="8504555" y="2264810"/>
              <a:ext cx="25603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spc="300" dirty="0">
                  <a:solidFill>
                    <a:srgbClr val="3F4B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迭代器</a:t>
              </a:r>
              <a:endParaRPr lang="zh-CN" altLang="en-US" sz="2400" b="1" spc="300" dirty="0">
                <a:solidFill>
                  <a:srgbClr val="3F4B9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191890" y="2726475"/>
              <a:ext cx="387298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方便链表遍历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使链表与</a:t>
              </a:r>
              <a:r>
                <a:rPr lang="en-US" altLang="zh-CN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STL</a:t>
              </a:r>
              <a:r>
                <a: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更为相似</a:t>
              </a:r>
              <a:endParaRPr lang="zh-CN" altLang="en-US" sz="2000" spc="300" dirty="0">
                <a:solidFill>
                  <a:srgbClr val="7777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31" name="文本框 18"/>
          <p:cNvSpPr txBox="1"/>
          <p:nvPr/>
        </p:nvSpPr>
        <p:spPr>
          <a:xfrm>
            <a:off x="4352179" y="6459183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spc="600" dirty="0">
                <a:solidFill>
                  <a:srgbClr val="1B51A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厚  德  健  行</a:t>
            </a:r>
            <a:endParaRPr lang="en-US" altLang="zh-CN" sz="1600" spc="600" dirty="0">
              <a:solidFill>
                <a:srgbClr val="1B51A9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42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9900" b="1" spc="300" dirty="0">
                <a:gradFill flip="none" rotWithShape="1">
                  <a:gsLst>
                    <a:gs pos="3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9900" b="1" spc="300" dirty="0">
              <a:gradFill flip="none" rotWithShape="1">
                <a:gsLst>
                  <a:gs pos="3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55714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lang="zh-CN" altLang="en-US" sz="5400" b="1" spc="3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封装性、继承性、多态性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F9F9F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艰苦创业  开拓创新  争创一流</a:t>
            </a:r>
            <a:endParaRPr lang="en-US" altLang="zh-CN" sz="1600" spc="300" dirty="0">
              <a:solidFill>
                <a:srgbClr val="F9F9F9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8227" y="143439"/>
            <a:ext cx="12852927" cy="600771"/>
            <a:chOff x="-584727" y="-1"/>
            <a:chExt cx="11737655" cy="548641"/>
          </a:xfrm>
        </p:grpSpPr>
        <p:sp>
          <p:nvSpPr>
            <p:cNvPr id="15" name="矩形 14"/>
            <p:cNvSpPr/>
            <p:nvPr/>
          </p:nvSpPr>
          <p:spPr>
            <a:xfrm>
              <a:off x="0" y="0"/>
              <a:ext cx="11152928" cy="548640"/>
            </a:xfrm>
            <a:prstGeom prst="rect">
              <a:avLst/>
            </a:prstGeom>
            <a:gradFill flip="none" rotWithShape="1">
              <a:gsLst>
                <a:gs pos="0">
                  <a:srgbClr val="3D7BDF"/>
                </a:gs>
                <a:gs pos="99000">
                  <a:srgbClr val="1B51A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-584727" y="-1"/>
              <a:ext cx="5124453" cy="548640"/>
            </a:xfrm>
            <a:custGeom>
              <a:avLst/>
              <a:gdLst>
                <a:gd name="connsiteX0" fmla="*/ 0 w 5124453"/>
                <a:gd name="connsiteY0" fmla="*/ 548640 h 548640"/>
                <a:gd name="connsiteX1" fmla="*/ 5124453 w 5124453"/>
                <a:gd name="connsiteY1" fmla="*/ 548640 h 548640"/>
                <a:gd name="connsiteX2" fmla="*/ 4766306 w 5124453"/>
                <a:gd name="connsiteY2" fmla="*/ 0 h 548640"/>
                <a:gd name="connsiteX3" fmla="*/ 584727 w 5124453"/>
                <a:gd name="connsiteY3" fmla="*/ 0 h 548640"/>
                <a:gd name="connsiteX4" fmla="*/ 584727 w 5124453"/>
                <a:gd name="connsiteY4" fmla="*/ 548639 h 548640"/>
                <a:gd name="connsiteX5" fmla="*/ 1 w 5124453"/>
                <a:gd name="connsiteY5" fmla="*/ 548639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4453" h="548640">
                  <a:moveTo>
                    <a:pt x="0" y="548640"/>
                  </a:moveTo>
                  <a:lnTo>
                    <a:pt x="5124453" y="548640"/>
                  </a:lnTo>
                  <a:lnTo>
                    <a:pt x="4766306" y="0"/>
                  </a:lnTo>
                  <a:lnTo>
                    <a:pt x="584727" y="0"/>
                  </a:lnTo>
                  <a:lnTo>
                    <a:pt x="584727" y="548639"/>
                  </a:lnTo>
                  <a:lnTo>
                    <a:pt x="1" y="548639"/>
                  </a:lnTo>
                  <a:close/>
                </a:path>
              </a:pathLst>
            </a:custGeom>
            <a:solidFill>
              <a:srgbClr val="3D7BD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7478" y="43486"/>
              <a:ext cx="3514658" cy="42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300" dirty="0">
                  <a:solidFill>
                    <a:srgbClr val="FAFA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</a:t>
              </a:r>
              <a:endParaRPr lang="zh-CN" altLang="en-US" sz="2400" spc="300" dirty="0">
                <a:solidFill>
                  <a:srgbClr val="FAFA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01128" y="2684367"/>
            <a:ext cx="5663747" cy="1536167"/>
            <a:chOff x="5401128" y="2205038"/>
            <a:chExt cx="5663747" cy="1536167"/>
          </a:xfrm>
        </p:grpSpPr>
        <p:grpSp>
          <p:nvGrpSpPr>
            <p:cNvPr id="9" name="组合 8"/>
            <p:cNvGrpSpPr/>
            <p:nvPr/>
          </p:nvGrpSpPr>
          <p:grpSpPr>
            <a:xfrm>
              <a:off x="5401128" y="2205038"/>
              <a:ext cx="1389742" cy="1389742"/>
              <a:chOff x="5210629" y="2543629"/>
              <a:chExt cx="1770742" cy="177074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210629" y="2543629"/>
                <a:ext cx="1770742" cy="17707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4552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330431" y="2663432"/>
                <a:ext cx="1531140" cy="1531138"/>
              </a:xfrm>
              <a:prstGeom prst="ellipse">
                <a:avLst/>
              </a:prstGeom>
              <a:solidFill>
                <a:srgbClr val="37418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495153" y="2715243"/>
              <a:ext cx="120169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继承性</a:t>
              </a:r>
              <a:endParaRPr 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191890" y="2253578"/>
              <a:ext cx="3872985" cy="1487627"/>
              <a:chOff x="7191890" y="2253578"/>
              <a:chExt cx="3872985" cy="1487627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7197634" y="2253578"/>
                <a:ext cx="25603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b="1" spc="300" dirty="0">
                    <a:solidFill>
                      <a:srgbClr val="3F4B9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继承性</a:t>
                </a:r>
                <a:endParaRPr lang="zh-CN" altLang="en-US" sz="2400" b="1" spc="300" dirty="0">
                  <a:solidFill>
                    <a:srgbClr val="3F4B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191890" y="2726475"/>
                <a:ext cx="3872985" cy="101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spc="300" dirty="0">
                    <a:solidFill>
                      <a:srgbClr val="7777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人员类的继承</a:t>
                </a:r>
                <a:endPara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spc="300" dirty="0">
                    <a:solidFill>
                      <a:srgbClr val="7777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模板类的继承</a:t>
                </a:r>
                <a:endPara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81393" y="4348322"/>
            <a:ext cx="5809477" cy="1943248"/>
            <a:chOff x="981393" y="5016342"/>
            <a:chExt cx="5809477" cy="1943248"/>
          </a:xfrm>
        </p:grpSpPr>
        <p:grpSp>
          <p:nvGrpSpPr>
            <p:cNvPr id="23" name="组合 22"/>
            <p:cNvGrpSpPr/>
            <p:nvPr/>
          </p:nvGrpSpPr>
          <p:grpSpPr>
            <a:xfrm>
              <a:off x="5401128" y="5016342"/>
              <a:ext cx="1389742" cy="1389742"/>
              <a:chOff x="5210629" y="2543629"/>
              <a:chExt cx="1770742" cy="177074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210629" y="2543629"/>
                <a:ext cx="1770742" cy="17707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4552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5330431" y="2663432"/>
                <a:ext cx="1531140" cy="1531138"/>
              </a:xfrm>
              <a:prstGeom prst="ellipse">
                <a:avLst/>
              </a:prstGeom>
              <a:solidFill>
                <a:srgbClr val="37418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495153" y="5556229"/>
              <a:ext cx="120169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</a:t>
              </a:r>
              <a:endParaRPr 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981393" y="5021550"/>
              <a:ext cx="3872985" cy="1938040"/>
              <a:chOff x="7191890" y="2264810"/>
              <a:chExt cx="3872985" cy="1938040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8504555" y="2264810"/>
                <a:ext cx="25603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b="1" spc="300" dirty="0">
                    <a:solidFill>
                      <a:srgbClr val="3F4B9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多态性</a:t>
                </a:r>
                <a:endParaRPr lang="zh-CN" altLang="en-US" sz="2400" b="1" spc="300" dirty="0">
                  <a:solidFill>
                    <a:srgbClr val="3F4B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191890" y="2726475"/>
                <a:ext cx="3872985" cy="1476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2000" spc="300" dirty="0">
                    <a:solidFill>
                      <a:srgbClr val="7777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纯虚函数</a:t>
                </a:r>
                <a:endPara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2000" spc="300" dirty="0">
                    <a:solidFill>
                      <a:srgbClr val="7777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函数重载</a:t>
                </a:r>
                <a:endPara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2000" spc="300" dirty="0">
                    <a:solidFill>
                      <a:srgbClr val="7777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运算符重载</a:t>
                </a:r>
                <a:endPara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81393" y="1042852"/>
            <a:ext cx="5809477" cy="1481603"/>
            <a:chOff x="981393" y="5016342"/>
            <a:chExt cx="5809477" cy="1481603"/>
          </a:xfrm>
        </p:grpSpPr>
        <p:grpSp>
          <p:nvGrpSpPr>
            <p:cNvPr id="31" name="组合 30"/>
            <p:cNvGrpSpPr/>
            <p:nvPr/>
          </p:nvGrpSpPr>
          <p:grpSpPr>
            <a:xfrm>
              <a:off x="5401128" y="5016342"/>
              <a:ext cx="1389742" cy="1389742"/>
              <a:chOff x="5210629" y="2543629"/>
              <a:chExt cx="1770742" cy="177074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210629" y="2543629"/>
                <a:ext cx="1770742" cy="17707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4552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5330431" y="2663432"/>
                <a:ext cx="1531140" cy="1531138"/>
              </a:xfrm>
              <a:prstGeom prst="ellipse">
                <a:avLst/>
              </a:prstGeom>
              <a:solidFill>
                <a:srgbClr val="37418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5495153" y="5556229"/>
              <a:ext cx="120169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封装性</a:t>
              </a:r>
              <a:endParaRPr 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981393" y="5021550"/>
              <a:ext cx="3872985" cy="1476395"/>
              <a:chOff x="7191890" y="2264810"/>
              <a:chExt cx="3872985" cy="147639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8504555" y="2264810"/>
                <a:ext cx="25603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 b="1" spc="300" dirty="0">
                    <a:solidFill>
                      <a:srgbClr val="3F4B9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封装性</a:t>
                </a:r>
                <a:endParaRPr lang="zh-CN" altLang="en-US" sz="2400" b="1" spc="300" dirty="0">
                  <a:solidFill>
                    <a:srgbClr val="3F4B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191890" y="2726475"/>
                <a:ext cx="3872985" cy="101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2000" spc="300" dirty="0">
                    <a:solidFill>
                      <a:srgbClr val="7777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链表类（数据结构）的封装</a:t>
                </a:r>
                <a:endPara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2000" spc="300" dirty="0">
                    <a:solidFill>
                      <a:srgbClr val="77777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菜单类的封装</a:t>
                </a:r>
                <a:endParaRPr lang="zh-CN" altLang="en-US" sz="2000" spc="300" dirty="0">
                  <a:solidFill>
                    <a:srgbClr val="7777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33" y="254666"/>
            <a:ext cx="1793803" cy="394439"/>
          </a:xfrm>
          <a:prstGeom prst="rect">
            <a:avLst/>
          </a:prstGeom>
        </p:spPr>
      </p:pic>
      <p:sp>
        <p:nvSpPr>
          <p:cNvPr id="39" name="文本框 18"/>
          <p:cNvSpPr txBox="1"/>
          <p:nvPr/>
        </p:nvSpPr>
        <p:spPr>
          <a:xfrm>
            <a:off x="4352180" y="6311380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spc="600" dirty="0">
                <a:solidFill>
                  <a:srgbClr val="1B51A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厚德健行</a:t>
            </a:r>
            <a:endParaRPr lang="en-US" altLang="zh-CN" sz="1600" spc="600" dirty="0">
              <a:solidFill>
                <a:srgbClr val="1B51A9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7"/>
          <a:stretch>
            <a:fillRect/>
          </a:stretch>
        </p:blipFill>
        <p:spPr>
          <a:xfrm>
            <a:off x="5569322" y="19047"/>
            <a:ext cx="6622678" cy="68389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7990" y="28571"/>
            <a:ext cx="7355595" cy="6858001"/>
          </a:xfrm>
          <a:prstGeom prst="rect">
            <a:avLst/>
          </a:prstGeom>
          <a:solidFill>
            <a:srgbClr val="242E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-9525"/>
            <a:ext cx="8305800" cy="6867525"/>
          </a:xfrm>
          <a:custGeom>
            <a:avLst/>
            <a:gdLst>
              <a:gd name="connsiteX0" fmla="*/ 0 w 8305800"/>
              <a:gd name="connsiteY0" fmla="*/ 6867525 h 6867525"/>
              <a:gd name="connsiteX1" fmla="*/ 5676900 w 8305800"/>
              <a:gd name="connsiteY1" fmla="*/ 6867525 h 6867525"/>
              <a:gd name="connsiteX2" fmla="*/ 8305800 w 8305800"/>
              <a:gd name="connsiteY2" fmla="*/ 0 h 6867525"/>
              <a:gd name="connsiteX3" fmla="*/ 0 w 8305800"/>
              <a:gd name="connsiteY3" fmla="*/ 0 h 6867525"/>
              <a:gd name="connsiteX4" fmla="*/ 0 w 8305800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6867525">
                <a:moveTo>
                  <a:pt x="0" y="6867525"/>
                </a:moveTo>
                <a:lnTo>
                  <a:pt x="5676900" y="6867525"/>
                </a:lnTo>
                <a:lnTo>
                  <a:pt x="8305800" y="0"/>
                </a:lnTo>
                <a:lnTo>
                  <a:pt x="0" y="0"/>
                </a:lnTo>
                <a:lnTo>
                  <a:pt x="0" y="6867525"/>
                </a:lnTo>
                <a:close/>
              </a:path>
            </a:pathLst>
          </a:custGeom>
          <a:solidFill>
            <a:srgbClr val="242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42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290" y="1519502"/>
            <a:ext cx="1497522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9900" b="1" spc="300" dirty="0">
                <a:gradFill flip="none" rotWithShape="1">
                  <a:gsLst>
                    <a:gs pos="3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9900" b="1" spc="300" dirty="0">
              <a:gradFill flip="none" rotWithShape="1">
                <a:gsLst>
                  <a:gs pos="3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1187" y="0"/>
            <a:ext cx="7694613" cy="6867525"/>
          </a:xfrm>
          <a:prstGeom prst="parallelogram">
            <a:avLst>
              <a:gd name="adj" fmla="val 37848"/>
            </a:avLst>
          </a:prstGeom>
          <a:solidFill>
            <a:srgbClr val="2A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0915" y="2635192"/>
            <a:ext cx="55714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项目演示</a:t>
            </a:r>
            <a:endParaRPr lang="zh-CN" altLang="en-US" sz="5400" b="1" spc="3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8475" y="3568045"/>
            <a:ext cx="46736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宾馆客房管理系统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47712" y="6416675"/>
            <a:ext cx="1042988" cy="0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80989" y="0"/>
            <a:ext cx="487310" cy="1390653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231022" y="4420491"/>
            <a:ext cx="960458" cy="2456556"/>
          </a:xfrm>
          <a:prstGeom prst="line">
            <a:avLst/>
          </a:prstGeom>
          <a:ln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" y="344113"/>
            <a:ext cx="2379465" cy="523220"/>
          </a:xfrm>
          <a:prstGeom prst="rect">
            <a:avLst/>
          </a:prstGeom>
        </p:spPr>
      </p:pic>
      <p:sp>
        <p:nvSpPr>
          <p:cNvPr id="13" name="文本框 18"/>
          <p:cNvSpPr txBox="1"/>
          <p:nvPr/>
        </p:nvSpPr>
        <p:spPr>
          <a:xfrm>
            <a:off x="829384" y="6039131"/>
            <a:ext cx="3487639" cy="281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rgbClr val="F9F9F9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艰苦创业  开拓创新  争创一流</a:t>
            </a:r>
            <a:endParaRPr lang="en-US" altLang="zh-CN" sz="1600" spc="300" dirty="0">
              <a:solidFill>
                <a:srgbClr val="F9F9F9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WPS 演示</Application>
  <PresentationFormat>宽屏</PresentationFormat>
  <Paragraphs>141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微软雅黑 Light</vt:lpstr>
      <vt:lpstr>方正小标宋简体</vt:lpstr>
      <vt:lpstr>Arial Unicode MS</vt:lpstr>
      <vt:lpstr>Century Gothic</vt:lpstr>
      <vt:lpstr>Montserrat</vt:lpstr>
      <vt:lpstr>Segoe Print</vt:lpstr>
      <vt:lpstr>Poppins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苗苗 张</dc:creator>
  <cp:lastModifiedBy>ASUS</cp:lastModifiedBy>
  <cp:revision>70</cp:revision>
  <dcterms:created xsi:type="dcterms:W3CDTF">2020-05-14T08:06:00Z</dcterms:created>
  <dcterms:modified xsi:type="dcterms:W3CDTF">2022-06-20T08:44:24Z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DDF34389A87643649743013BEB2668B1</vt:lpwstr>
  </property>
  <property fmtid="{D5CDD505-2E9C-101B-9397-08002B2CF9AE}" pid="3" name="KSOProductBuildVer">
    <vt:lpwstr>2052-11.8.2.8721</vt:lpwstr>
  </property>
</Properties>
</file>